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1pPr>
    <a:lvl2pPr marL="2273581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2pPr>
    <a:lvl3pPr marL="4547160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3pPr>
    <a:lvl4pPr marL="6820740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4pPr>
    <a:lvl5pPr marL="9094319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5pPr>
    <a:lvl6pPr marL="11367900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6pPr>
    <a:lvl7pPr marL="13641479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7pPr>
    <a:lvl8pPr marL="15915059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8pPr>
    <a:lvl9pPr marL="18188639" algn="l" defTabSz="4547160" rtl="0" eaLnBrk="1" latinLnBrk="0" hangingPunct="1">
      <a:defRPr sz="89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C91"/>
    <a:srgbClr val="F4B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5187"/>
  </p:normalViewPr>
  <p:slideViewPr>
    <p:cSldViewPr snapToGrid="0" snapToObjects="1">
      <p:cViewPr>
        <p:scale>
          <a:sx n="25" d="100"/>
          <a:sy n="25" d="100"/>
        </p:scale>
        <p:origin x="1880" y="-272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ED16A-729B-D449-8BAB-F2A777B329ED}" type="datetimeFigureOut">
              <a:rPr lang="en-US" smtClean="0">
                <a:latin typeface="Didot Regular" charset="0"/>
              </a:rPr>
              <a:t>5/29/19</a:t>
            </a:fld>
            <a:endParaRPr lang="en-US" dirty="0">
              <a:latin typeface="Didot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Didot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B090-D57B-7448-84CF-2EDEF02AD23B}" type="slidenum">
              <a:rPr lang="en-US" smtClean="0">
                <a:latin typeface="Didot Regular" charset="0"/>
              </a:rPr>
              <a:t>‹#›</a:t>
            </a:fld>
            <a:endParaRPr lang="en-US" dirty="0">
              <a:latin typeface="Dido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E20096D5-59B9-124D-B157-CD2A114D9A69}" type="datetimeFigureOut">
              <a:rPr lang="en-US" smtClean="0"/>
              <a:pPr/>
              <a:t>5/29/19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idot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idot Regular" charset="0"/>
              </a:defRPr>
            </a:lvl1pPr>
          </a:lstStyle>
          <a:p>
            <a:fld id="{D4BE26F4-443D-804E-B188-E2DE7C47BA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0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47160" rtl="0" eaLnBrk="1" latinLnBrk="0" hangingPunct="1">
      <a:defRPr sz="5968" b="0" i="0" kern="1200">
        <a:solidFill>
          <a:schemeClr val="tx1"/>
        </a:solidFill>
        <a:latin typeface="Didot Regular" charset="0"/>
        <a:ea typeface="+mn-ea"/>
        <a:cs typeface="+mn-cs"/>
      </a:defRPr>
    </a:lvl1pPr>
    <a:lvl2pPr marL="2273581" algn="l" defTabSz="4547160" rtl="0" eaLnBrk="1" latinLnBrk="0" hangingPunct="1">
      <a:defRPr sz="5968" b="0" i="0" kern="1200">
        <a:solidFill>
          <a:schemeClr val="tx1"/>
        </a:solidFill>
        <a:latin typeface="Didot Regular" charset="0"/>
        <a:ea typeface="+mn-ea"/>
        <a:cs typeface="+mn-cs"/>
      </a:defRPr>
    </a:lvl2pPr>
    <a:lvl3pPr marL="4547160" algn="l" defTabSz="4547160" rtl="0" eaLnBrk="1" latinLnBrk="0" hangingPunct="1">
      <a:defRPr sz="5968" b="0" i="0" kern="1200">
        <a:solidFill>
          <a:schemeClr val="tx1"/>
        </a:solidFill>
        <a:latin typeface="Didot Regular" charset="0"/>
        <a:ea typeface="+mn-ea"/>
        <a:cs typeface="+mn-cs"/>
      </a:defRPr>
    </a:lvl3pPr>
    <a:lvl4pPr marL="6820740" algn="l" defTabSz="4547160" rtl="0" eaLnBrk="1" latinLnBrk="0" hangingPunct="1">
      <a:defRPr sz="5968" b="0" i="0" kern="1200">
        <a:solidFill>
          <a:schemeClr val="tx1"/>
        </a:solidFill>
        <a:latin typeface="Didot Regular" charset="0"/>
        <a:ea typeface="+mn-ea"/>
        <a:cs typeface="+mn-cs"/>
      </a:defRPr>
    </a:lvl4pPr>
    <a:lvl5pPr marL="9094319" algn="l" defTabSz="4547160" rtl="0" eaLnBrk="1" latinLnBrk="0" hangingPunct="1">
      <a:defRPr sz="5968" b="0" i="0" kern="1200">
        <a:solidFill>
          <a:schemeClr val="tx1"/>
        </a:solidFill>
        <a:latin typeface="Didot Regular" charset="0"/>
        <a:ea typeface="+mn-ea"/>
        <a:cs typeface="+mn-cs"/>
      </a:defRPr>
    </a:lvl5pPr>
    <a:lvl6pPr marL="11367900" algn="l" defTabSz="4547160" rtl="0" eaLnBrk="1" latinLnBrk="0" hangingPunct="1">
      <a:defRPr sz="5968" kern="1200">
        <a:solidFill>
          <a:schemeClr val="tx1"/>
        </a:solidFill>
        <a:latin typeface="+mn-lt"/>
        <a:ea typeface="+mn-ea"/>
        <a:cs typeface="+mn-cs"/>
      </a:defRPr>
    </a:lvl6pPr>
    <a:lvl7pPr marL="13641479" algn="l" defTabSz="4547160" rtl="0" eaLnBrk="1" latinLnBrk="0" hangingPunct="1">
      <a:defRPr sz="5968" kern="1200">
        <a:solidFill>
          <a:schemeClr val="tx1"/>
        </a:solidFill>
        <a:latin typeface="+mn-lt"/>
        <a:ea typeface="+mn-ea"/>
        <a:cs typeface="+mn-cs"/>
      </a:defRPr>
    </a:lvl7pPr>
    <a:lvl8pPr marL="15915059" algn="l" defTabSz="4547160" rtl="0" eaLnBrk="1" latinLnBrk="0" hangingPunct="1">
      <a:defRPr sz="5968" kern="1200">
        <a:solidFill>
          <a:schemeClr val="tx1"/>
        </a:solidFill>
        <a:latin typeface="+mn-lt"/>
        <a:ea typeface="+mn-ea"/>
        <a:cs typeface="+mn-cs"/>
      </a:defRPr>
    </a:lvl8pPr>
    <a:lvl9pPr marL="18188639" algn="l" defTabSz="4547160" rtl="0" eaLnBrk="1" latinLnBrk="0" hangingPunct="1">
      <a:defRPr sz="59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26F4-443D-804E-B188-E2DE7C47BA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2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9F2-E3C8-5E49-A298-BDC95579A23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6774-44F2-164B-81BD-8DFDC0E141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29F2-E3C8-5E49-A298-BDC95579A23C}" type="datetimeFigureOut">
              <a:rPr lang="en-US" smtClean="0"/>
              <a:pPr/>
              <a:t>5/29/19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6774-44F2-164B-81BD-8DFDC0E14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>
            <a:off x="912473" y="28930559"/>
            <a:ext cx="31089600" cy="128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297880" y="9731901"/>
            <a:ext cx="9640390" cy="7534114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391886" tIns="274320" rIns="391886" bIns="274320" rtlCol="0">
            <a:spAutoFit/>
          </a:bodyPr>
          <a:lstStyle/>
          <a:p>
            <a:pPr marL="783796" indent="-783796">
              <a:spcAft>
                <a:spcPts val="1544"/>
              </a:spcAft>
              <a:buFont typeface="+mj-lt"/>
              <a:buAutoNum type="arabicPeriod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A command line interface for common workflows, with citable write-ups of the methods used!</a:t>
            </a:r>
          </a:p>
          <a:p>
            <a:pPr marL="783796" indent="-783796">
              <a:spcAft>
                <a:spcPts val="1544"/>
              </a:spcAft>
              <a:buFont typeface="+mj-lt"/>
              <a:buAutoNum type="arabicPeriod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Interoperability with existing databases like BrainMap, Neurosynth, and NeuroVault.</a:t>
            </a:r>
          </a:p>
          <a:p>
            <a:pPr marL="783796" indent="-783796">
              <a:spcAft>
                <a:spcPts val="1544"/>
              </a:spcAft>
              <a:buFont typeface="+mj-lt"/>
              <a:buAutoNum type="arabicPeriod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Methods for database extraction, automated, annotation, meta-analysis, parcellation, and functional decoding.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00"/>
            <a:ext cx="32918399" cy="6781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38" dirty="0">
              <a:latin typeface="Didot Regula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43267759"/>
            <a:ext cx="32918399" cy="623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38" dirty="0">
              <a:latin typeface="Didot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2237" y="43314220"/>
            <a:ext cx="15650224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6" b="1" dirty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Contact Information: </a:t>
            </a:r>
            <a:r>
              <a:rPr lang="en-US" sz="3086" dirty="0">
                <a:solidFill>
                  <a:schemeClr val="bg1"/>
                </a:solidFill>
                <a:latin typeface="Didot" charset="0"/>
                <a:ea typeface="Didot" charset="0"/>
                <a:cs typeface="Didot" charset="0"/>
              </a:rPr>
              <a:t>Taylor Salo • </a:t>
            </a:r>
            <a:r>
              <a:rPr lang="en-US" sz="3086" dirty="0">
                <a:solidFill>
                  <a:schemeClr val="bg1"/>
                </a:solidFill>
                <a:latin typeface="Damascus" charset="-78"/>
                <a:ea typeface="Damascus" charset="-78"/>
                <a:cs typeface="Damascus" charset="-78"/>
              </a:rPr>
              <a:t>tsalo006@fiu.edu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37681" y="619656"/>
            <a:ext cx="30243038" cy="4135227"/>
          </a:xfrm>
          <a:prstGeom prst="rect">
            <a:avLst/>
          </a:prstGeom>
        </p:spPr>
        <p:txBody>
          <a:bodyPr vert="horz" lIns="427171" tIns="213586" rIns="427171" bIns="213586" rtlCol="0" anchor="t">
            <a:noAutofit/>
          </a:bodyPr>
          <a:lstStyle>
            <a:lvl1pPr algn="ctr" defTabSz="2491831" rtl="0" eaLnBrk="1" latinLnBrk="0" hangingPunct="1"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3287" dirty="0">
                <a:solidFill>
                  <a:schemeClr val="accent5">
                    <a:lumMod val="75000"/>
                  </a:schemeClr>
                </a:solidFill>
                <a:latin typeface="Didot" charset="0"/>
                <a:ea typeface="Didot" charset="0"/>
                <a:cs typeface="Didot" charset="0"/>
              </a:rPr>
              <a:t>NiMARE: Neuroimaging Meta-Analysis Research Environment</a:t>
            </a:r>
          </a:p>
        </p:txBody>
      </p:sp>
      <p:pic>
        <p:nvPicPr>
          <p:cNvPr id="11" name="Picture 10" descr="FIULogo_H_CMYK.jpg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42" y="6445679"/>
            <a:ext cx="5806792" cy="105248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14256" y="6274855"/>
            <a:ext cx="6907592" cy="1308016"/>
            <a:chOff x="1385526" y="5577779"/>
            <a:chExt cx="8201726" cy="1553073"/>
          </a:xfrm>
        </p:grpSpPr>
        <p:pic>
          <p:nvPicPr>
            <p:cNvPr id="13" name="Picture 12" descr="brain.png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26" y="5577779"/>
              <a:ext cx="1553073" cy="155307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40735" y="5621187"/>
              <a:ext cx="6546517" cy="148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71" dirty="0">
                  <a:solidFill>
                    <a:srgbClr val="6B8BCB"/>
                  </a:solidFill>
                  <a:latin typeface="Arial"/>
                  <a:cs typeface="Arial"/>
                </a:rPr>
                <a:t>Neuroinformatics </a:t>
              </a:r>
              <a:r>
                <a:rPr lang="en-US" sz="377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and</a:t>
              </a:r>
            </a:p>
            <a:p>
              <a:r>
                <a:rPr lang="en-US" sz="377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Brain</a:t>
              </a:r>
              <a:r>
                <a:rPr lang="en-US" sz="3771" dirty="0">
                  <a:latin typeface="Arial"/>
                  <a:cs typeface="Arial"/>
                </a:rPr>
                <a:t> </a:t>
              </a:r>
              <a:r>
                <a:rPr lang="en-US" sz="377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Connectivity </a:t>
              </a:r>
              <a:r>
                <a:rPr lang="en-US" sz="3771" dirty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Lab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54173" y="4856947"/>
            <a:ext cx="24326546" cy="141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Salo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T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1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Yarkoni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T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2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Kent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JD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3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Gorgolewski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KJ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4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 err="1">
                <a:latin typeface="Avenir Light" charset="0"/>
                <a:ea typeface="Avenir Light" charset="0"/>
                <a:cs typeface="Avenir Light" charset="0"/>
              </a:rPr>
              <a:t>Glerean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E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5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Bottenhorn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KL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1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 err="1">
                <a:latin typeface="Avenir Light" charset="0"/>
                <a:ea typeface="Avenir Light" charset="0"/>
                <a:cs typeface="Avenir Light" charset="0"/>
              </a:rPr>
              <a:t>Bilgel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M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6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Wright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J</a:t>
            </a:r>
            <a:r>
              <a:rPr lang="en-US" sz="4286" baseline="30000" dirty="0">
                <a:latin typeface="Avenir Light" charset="0"/>
                <a:ea typeface="Avenir Light" charset="0"/>
                <a:cs typeface="Avenir Light" charset="0"/>
              </a:rPr>
              <a:t>4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 err="1">
                <a:latin typeface="Avenir Light" charset="0"/>
                <a:ea typeface="Avenir Light" charset="0"/>
                <a:cs typeface="Avenir Light" charset="0"/>
              </a:rPr>
              <a:t>Reeders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P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1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Nielson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DN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7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Nichols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TE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8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Riedel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MC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1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Sutherland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MT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1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and Laird </a:t>
            </a:r>
            <a:r>
              <a:rPr lang="en-US" sz="4286" dirty="0" smtClean="0">
                <a:latin typeface="Avenir Light" charset="0"/>
                <a:ea typeface="Avenir Light" charset="0"/>
                <a:cs typeface="Avenir Light" charset="0"/>
              </a:rPr>
              <a:t>AR</a:t>
            </a:r>
            <a:r>
              <a:rPr lang="en-US" sz="4286" baseline="30000" dirty="0" smtClean="0">
                <a:latin typeface="Avenir Light" charset="0"/>
                <a:ea typeface="Avenir Light" charset="0"/>
                <a:cs typeface="Avenir Light" charset="0"/>
              </a:rPr>
              <a:t>1</a:t>
            </a:r>
            <a:endParaRPr lang="en-US" sz="4286" baseline="30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326" y="13573844"/>
            <a:ext cx="9640390" cy="9640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4431" y="8285621"/>
            <a:ext cx="5070042" cy="1313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938" dirty="0">
                <a:latin typeface="Didot" charset="0"/>
                <a:ea typeface="Didot" charset="0"/>
                <a:cs typeface="Didot" charset="0"/>
              </a:rPr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37480" y="8285621"/>
            <a:ext cx="4997907" cy="1313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938" dirty="0">
                <a:latin typeface="Didot" charset="0"/>
                <a:ea typeface="Didot" charset="0"/>
                <a:cs typeface="Didot" charset="0"/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4127" y="9731902"/>
            <a:ext cx="9640390" cy="8386014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391886" tIns="274320" rIns="391886" bIns="274320" rtlCol="0">
            <a:spAutoFit/>
          </a:bodyPr>
          <a:lstStyle/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fMRI research is subject to low signal-to-noise, low power, and high analytic flexibility.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Meta-analysis helps alleviate these issues.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Meta-analytic databases make large-scale meta-analysis possible.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Meta-analytic algorithms have been extended for a range of interesting derivative analyses.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3495" y="29085918"/>
            <a:ext cx="20209700" cy="1313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938" dirty="0">
                <a:latin typeface="Didot Regular" charset="0"/>
              </a:rPr>
              <a:t>Position within the meta-analytic ecosystem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264" y="1222426"/>
            <a:ext cx="4400050" cy="330553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912473" y="7800941"/>
            <a:ext cx="31089600" cy="1285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4127" y="18760269"/>
            <a:ext cx="9640390" cy="952818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391886" tIns="274320" rIns="391886" bIns="274320" rtlCol="0">
            <a:spAutoFit/>
          </a:bodyPr>
          <a:lstStyle/>
          <a:p>
            <a:pPr algn="ctr" defTabSz="1567592">
              <a:spcAft>
                <a:spcPts val="1544"/>
              </a:spcAft>
            </a:pPr>
            <a:r>
              <a:rPr lang="en-US" sz="5143" b="1" dirty="0">
                <a:latin typeface="Didot" charset="0"/>
                <a:ea typeface="Didot" charset="0"/>
                <a:cs typeface="Didot" charset="0"/>
              </a:rPr>
              <a:t>The Problem</a:t>
            </a:r>
          </a:p>
          <a:p>
            <a:pPr defTabSz="1567592">
              <a:spcAft>
                <a:spcPts val="1544"/>
              </a:spcAft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Meta-analytic methods are spread out across a range of UIs and languages. Many never even make it from the paper to a useable implementation.</a:t>
            </a:r>
          </a:p>
          <a:p>
            <a:pPr defTabSz="1567592">
              <a:spcAft>
                <a:spcPts val="1544"/>
              </a:spcAft>
            </a:pPr>
            <a:endParaRPr lang="en-US" sz="4458" dirty="0">
              <a:latin typeface="Avenir Light" charset="0"/>
              <a:ea typeface="Avenir Light" charset="0"/>
              <a:cs typeface="Avenir Light" charset="0"/>
            </a:endParaRPr>
          </a:p>
          <a:p>
            <a:pPr algn="ctr" defTabSz="1567592">
              <a:spcAft>
                <a:spcPts val="1544"/>
              </a:spcAft>
            </a:pPr>
            <a:r>
              <a:rPr lang="en-US" sz="5143" b="1" dirty="0">
                <a:latin typeface="Didot" charset="0"/>
                <a:ea typeface="Didot" charset="0"/>
                <a:cs typeface="Didot" charset="0"/>
              </a:rPr>
              <a:t>The Solution</a:t>
            </a:r>
          </a:p>
          <a:p>
            <a:pPr defTabSz="1567592">
              <a:spcAft>
                <a:spcPts val="1544"/>
              </a:spcAft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An open-source, collaboratively developed, Python package with a standardized interface and extensive documentation.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51928" y="22312222"/>
            <a:ext cx="7778540" cy="1313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938" dirty="0">
                <a:latin typeface="Didot" charset="0"/>
                <a:ea typeface="Didot" charset="0"/>
                <a:cs typeface="Didot" charset="0"/>
              </a:rPr>
              <a:t>Getting involved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656511" y="23780182"/>
            <a:ext cx="9640390" cy="451123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391886" tIns="274320" rIns="391886" bIns="274320" rtlCol="0">
            <a:spAutoFit/>
          </a:bodyPr>
          <a:lstStyle/>
          <a:p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We welcome new contributors!</a:t>
            </a:r>
          </a:p>
          <a:p>
            <a:endParaRPr lang="en-US" sz="4286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If you know Python or are interested in neuroimaging meta-analysis, check out the contributing guidelines on the project website.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297880" y="18954774"/>
            <a:ext cx="9640390" cy="9347815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txBody>
          <a:bodyPr wrap="square" lIns="391886" tIns="274320" rIns="391886" bIns="274320" rtlCol="0">
            <a:spAutoFit/>
          </a:bodyPr>
          <a:lstStyle/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Dataset conversion tools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Image-based meta-analysis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Activation likelihood estimation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Multilevel kernel density analysis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peaks2maps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Meta-analytic </a:t>
            </a:r>
            <a:r>
              <a:rPr lang="en-US" sz="4286" dirty="0" err="1">
                <a:latin typeface="Avenir Light" charset="0"/>
                <a:ea typeface="Avenir Light" charset="0"/>
                <a:cs typeface="Avenir Light" charset="0"/>
              </a:rPr>
              <a:t>coactivation</a:t>
            </a: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 modeling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Discrete functional decoding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Continuous functional decoding</a:t>
            </a:r>
          </a:p>
          <a:p>
            <a:pPr marL="587846" indent="-587846" defTabSz="1567592">
              <a:spcAft>
                <a:spcPts val="1544"/>
              </a:spcAft>
              <a:buFontTx/>
              <a:buChar char="-"/>
            </a:pPr>
            <a:r>
              <a:rPr lang="en-US" sz="4286" dirty="0">
                <a:latin typeface="Avenir Light" charset="0"/>
                <a:ea typeface="Avenir Light" charset="0"/>
                <a:cs typeface="Avenir Light" charset="0"/>
              </a:rPr>
              <a:t>Generalized correspondence latent Dirichlet allocation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087327" y="17486814"/>
            <a:ext cx="4061496" cy="1313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938" dirty="0">
                <a:latin typeface="Didot" charset="0"/>
                <a:ea typeface="Didot" charset="0"/>
                <a:cs typeface="Didot" charset="0"/>
              </a:rPr>
              <a:t>Features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44872" y="4013600"/>
            <a:ext cx="2194832" cy="1807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72" dirty="0">
                <a:latin typeface="Avenir Book" charset="0"/>
                <a:ea typeface="Avenir Book" charset="0"/>
                <a:cs typeface="Avenir Book" charset="0"/>
              </a:rPr>
              <a:t>Poster</a:t>
            </a:r>
            <a:br>
              <a:rPr lang="en-US" sz="5572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fi-FI" sz="5572" dirty="0">
                <a:latin typeface="Avenir Book" charset="0"/>
                <a:ea typeface="Avenir Book" charset="0"/>
                <a:cs typeface="Avenir Book" charset="0"/>
              </a:rPr>
              <a:t>W602</a:t>
            </a:r>
            <a:endParaRPr lang="en-US" sz="5572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2965" y="8441368"/>
            <a:ext cx="8672469" cy="57405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663" y="30398232"/>
            <a:ext cx="28057219" cy="12869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83839" y="6692372"/>
            <a:ext cx="16996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Florida International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University,</a:t>
            </a:r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UT Austin,</a:t>
            </a:r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3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University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Iowa,</a:t>
            </a:r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Stanford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University,</a:t>
            </a:r>
          </a:p>
          <a:p>
            <a:pPr algn="r"/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5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Aalto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University,</a:t>
            </a:r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6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National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Institute on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Aging,</a:t>
            </a:r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7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National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Institute of Mental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Health,</a:t>
            </a:r>
            <a:r>
              <a:rPr lang="en-US" sz="2800" baseline="30000" dirty="0" smtClean="0">
                <a:latin typeface="Avenir Book" charset="0"/>
                <a:ea typeface="Avenir Book" charset="0"/>
                <a:cs typeface="Avenir Book" charset="0"/>
              </a:rPr>
              <a:t>8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University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of Oxford</a:t>
            </a:r>
            <a:endParaRPr lang="en-US" sz="2800" baseline="30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</TotalTime>
  <Words>277</Words>
  <Application>Microsoft Macintosh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Avenir Book</vt:lpstr>
      <vt:lpstr>Avenir Light</vt:lpstr>
      <vt:lpstr>Calibri</vt:lpstr>
      <vt:lpstr>Calibri Light</vt:lpstr>
      <vt:lpstr>Damascus</vt:lpstr>
      <vt:lpstr>Didot</vt:lpstr>
      <vt:lpstr>Didot Regular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Salo</dc:creator>
  <cp:lastModifiedBy>Taylor Salo</cp:lastModifiedBy>
  <cp:revision>88</cp:revision>
  <cp:lastPrinted>2019-05-23T14:50:12Z</cp:lastPrinted>
  <dcterms:created xsi:type="dcterms:W3CDTF">2019-04-19T17:15:58Z</dcterms:created>
  <dcterms:modified xsi:type="dcterms:W3CDTF">2019-05-29T14:30:00Z</dcterms:modified>
</cp:coreProperties>
</file>